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Proxima Nova"/>
      <p:regular r:id="rId31"/>
      <p:bold r:id="rId32"/>
      <p:italic r:id="rId33"/>
      <p:boldItalic r:id="rId34"/>
    </p:embeddedFont>
    <p:embeddedFont>
      <p:font typeface="Nunito"/>
      <p:regular r:id="rId35"/>
      <p:bold r:id="rId36"/>
      <p:italic r:id="rId37"/>
      <p:boldItalic r:id="rId38"/>
    </p:embeddedFont>
    <p:embeddedFont>
      <p:font typeface="Maven Pro"/>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8" name="Andrew Peter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avenPr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ProximaNova-italic.fntdata"/><Relationship Id="rId10" Type="http://schemas.openxmlformats.org/officeDocument/2006/relationships/slide" Target="slides/slide4.xml"/><Relationship Id="rId32" Type="http://schemas.openxmlformats.org/officeDocument/2006/relationships/font" Target="fonts/ProximaNova-bold.fntdata"/><Relationship Id="rId13" Type="http://schemas.openxmlformats.org/officeDocument/2006/relationships/slide" Target="slides/slide7.xml"/><Relationship Id="rId35" Type="http://schemas.openxmlformats.org/officeDocument/2006/relationships/font" Target="fonts/Nunito-regular.fntdata"/><Relationship Id="rId12" Type="http://schemas.openxmlformats.org/officeDocument/2006/relationships/slide" Target="slides/slide6.xml"/><Relationship Id="rId34" Type="http://schemas.openxmlformats.org/officeDocument/2006/relationships/font" Target="fonts/ProximaNova-boldItalic.fntdata"/><Relationship Id="rId15" Type="http://schemas.openxmlformats.org/officeDocument/2006/relationships/slide" Target="slides/slide9.xml"/><Relationship Id="rId37" Type="http://schemas.openxmlformats.org/officeDocument/2006/relationships/font" Target="fonts/Nunito-italic.fntdata"/><Relationship Id="rId14" Type="http://schemas.openxmlformats.org/officeDocument/2006/relationships/slide" Target="slides/slide8.xml"/><Relationship Id="rId36" Type="http://schemas.openxmlformats.org/officeDocument/2006/relationships/font" Target="fonts/Nunito-bold.fntdata"/><Relationship Id="rId17" Type="http://schemas.openxmlformats.org/officeDocument/2006/relationships/slide" Target="slides/slide11.xml"/><Relationship Id="rId39" Type="http://schemas.openxmlformats.org/officeDocument/2006/relationships/font" Target="fonts/MavenPro-regular.fntdata"/><Relationship Id="rId16" Type="http://schemas.openxmlformats.org/officeDocument/2006/relationships/slide" Target="slides/slide10.xml"/><Relationship Id="rId38" Type="http://schemas.openxmlformats.org/officeDocument/2006/relationships/font" Target="fonts/Nunito-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4-22T05:57:46.281">
    <p:pos x="6000" y="0"/>
    <p:text>Remember presentation is MAX 20 minutes - may need to modify somehow</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20-04-22T05:57:09.107">
    <p:pos x="6000" y="0"/>
    <p:text>Change tense from past to present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20-04-26T16:46:19.936">
    <p:pos x="582" y="1076"/>
    <p:text>Adjusted in consultation with Mat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20-04-26T16:48:38.359">
    <p:pos x="821" y="377"/>
    <p:text>add figure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20-04-22T05:56:04.114">
    <p:pos x="6000" y="0"/>
    <p:text>We don't have JUnit testing</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20-04-26T17:00:03.040">
    <p:pos x="1338" y="1227"/>
    <p:text>List of statuses - not implementation details</p:text>
  </p:cm>
  <p:cm authorId="0" idx="7" dt="2020-04-26T16:59:52.828">
    <p:pos x="1338" y="1227"/>
    <p:text>Checkboxes, columns to show that [Things we have done, Things we don't have done]</p:text>
  </p:cm>
  <p:cm authorId="0" idx="8" dt="2020-04-26T17:00:03.040">
    <p:pos x="1338" y="1227"/>
    <p:text>Pictures, Proofs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74fa3d5d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4fa3d5d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COVID, we had two major milestones. The first was to have an application that could support up to 8 simultaneous connections. The second was to be able to apply user defined settings to modify the sound as each individual user saw 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COVID, we had to make some adjustments.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74c6b506f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74c6b506f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 On this slide, you can see the functional decomposition of our app. Our application is broken into four main sets of functionalities. First we have the functionalities related to Wifi-Direct. Each phone should be able to both view other phones which are open to connections, and to initiate the connection process. This will create a session, which can then also be seen by other phones with the application installed. Secondly, we have the account related functionality. Each user should be able to log in and out of their account, as well as connect their settings to their account, to save them in the cloud. The third set of functionalities is about the settings. Each phone should be able to set their apps settings, which include being able to change the volume for specified ranges of frequencies, as well as the left/right balance. These settings should be set in profiles, so the user can maintain different profiles for different situations. They should also be able to see their current settings. Finally, the last set of functionalities relates to starting and stopping the listening process.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74c6b506f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74c6b506f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design and code is completely implemented in Android Studio, using Java; an object oriented language that pairs well with the Android Studio IDE. Also we paired Java with XML for implementation of the apps overall UI,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74e912ccc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74e912ccc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design and code is completely implemented in Android Studio, using Java; an object oriented language that pairs well with the Android Studio IDE. Also we paired Java with XML for implementation of the apps overall UI,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4c6b506f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4c6b506f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also all familiar with the android built in debugger which will help us out a lot with fixing any broken code or finding where the broken code is in general. Log statements while running the emulator in android studio will also be used heavily. Log statements are very helpful for finding out if the connection to the firebase is successful or to check if any specific functions run correctly in the app. It’s mandatory to have your own branch for whatever feature you’re working on so that after testing your specific feature, it can merge into master and keep master with a clean commit history. For testing sound transformation we will store recorded testings as mp3 in firebase, and then check on the mp3 files output to see if it came out to be correct or not.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74c6b506f6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74c6b506f6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distinct prototypes</a:t>
            </a:r>
            <a:endParaRPr/>
          </a:p>
          <a:p>
            <a:pPr indent="0" lvl="0" marL="0" rtl="0" algn="l">
              <a:spcBef>
                <a:spcPts val="0"/>
              </a:spcBef>
              <a:spcAft>
                <a:spcPts val="0"/>
              </a:spcAft>
              <a:buNone/>
            </a:pPr>
            <a:r>
              <a:rPr lang="en"/>
              <a:t>One that is able to detect and display wifi direct enabled devices</a:t>
            </a:r>
            <a:endParaRPr/>
          </a:p>
          <a:p>
            <a:pPr indent="0" lvl="0" marL="0" rtl="0" algn="l">
              <a:spcBef>
                <a:spcPts val="0"/>
              </a:spcBef>
              <a:spcAft>
                <a:spcPts val="0"/>
              </a:spcAft>
              <a:buNone/>
            </a:pPr>
            <a:r>
              <a:rPr lang="en"/>
              <a:t>One that is able to connect to a firebase server and accept connecting with other accounts</a:t>
            </a:r>
            <a:endParaRPr/>
          </a:p>
          <a:p>
            <a:pPr indent="0" lvl="0" marL="0" rtl="0" algn="l">
              <a:spcBef>
                <a:spcPts val="0"/>
              </a:spcBef>
              <a:spcAft>
                <a:spcPts val="0"/>
              </a:spcAft>
              <a:buNone/>
            </a:pPr>
            <a:r>
              <a:rPr lang="en"/>
              <a:t>One that can register sound via a devices microphone and use Tarsos to analyze the sound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74c6b506f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4c6b506f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-Implemented Entirely in the Android Studio IDE for use with any android device that runs Android version 7 and up</a:t>
            </a:r>
            <a:endParaRPr/>
          </a:p>
          <a:p>
            <a:pPr indent="0" lvl="0" marL="0" rtl="0" algn="l">
              <a:spcBef>
                <a:spcPts val="0"/>
              </a:spcBef>
              <a:spcAft>
                <a:spcPts val="0"/>
              </a:spcAft>
              <a:buNone/>
            </a:pPr>
            <a:r>
              <a:rPr lang="en"/>
              <a:t>-Firebase was used for our database and sign in authentication method </a:t>
            </a:r>
            <a:endParaRPr/>
          </a:p>
          <a:p>
            <a:pPr indent="0" lvl="0" marL="0" rtl="0" algn="l">
              <a:spcBef>
                <a:spcPts val="0"/>
              </a:spcBef>
              <a:spcAft>
                <a:spcPts val="0"/>
              </a:spcAft>
              <a:buNone/>
            </a:pPr>
            <a:r>
              <a:rPr lang="en"/>
              <a:t>- Had Bluetooth initially but moved over to wifi due to lower latency and higher upper bandwidth limit</a:t>
            </a:r>
            <a:endParaRPr/>
          </a:p>
          <a:p>
            <a:pPr indent="0" lvl="0" marL="0" rtl="0" algn="l">
              <a:spcBef>
                <a:spcPts val="0"/>
              </a:spcBef>
              <a:spcAft>
                <a:spcPts val="0"/>
              </a:spcAft>
              <a:buNone/>
            </a:pPr>
            <a:r>
              <a:rPr lang="en"/>
              <a:t>-Old Wifi Direct was too difficult to send messages on so we made a second implementation that abstracts the payload over the connection, allowing for better levels of fault tolerance when refactoring sound</a:t>
            </a:r>
            <a:endParaRPr/>
          </a:p>
          <a:p>
            <a:pPr indent="0" lvl="0" marL="0" rtl="0" algn="l">
              <a:spcBef>
                <a:spcPts val="0"/>
              </a:spcBef>
              <a:spcAft>
                <a:spcPts val="0"/>
              </a:spcAft>
              <a:buNone/>
            </a:pPr>
            <a:r>
              <a:rPr lang="en"/>
              <a:t>- TarsosDSP used initially but was too high-level to use effectively. Needed less abstraction so we switched to JTransforms</a:t>
            </a:r>
            <a:endParaRPr/>
          </a:p>
          <a:p>
            <a:pPr indent="0" lvl="0" marL="0" rtl="0" algn="l">
              <a:spcBef>
                <a:spcPts val="0"/>
              </a:spcBef>
              <a:spcAft>
                <a:spcPts val="0"/>
              </a:spcAft>
              <a:buNone/>
            </a:pPr>
            <a:r>
              <a:rPr lang="en"/>
              <a:t>-Jtranforms is a open source multithreaded FFT library written purely in java which helped manipulate the sound data and improve performance in the app</a:t>
            </a:r>
            <a:endParaRPr/>
          </a:p>
          <a:p>
            <a:pPr indent="0" lvl="0" marL="0" rtl="0" algn="l">
              <a:spcBef>
                <a:spcPts val="0"/>
              </a:spcBef>
              <a:spcAft>
                <a:spcPts val="0"/>
              </a:spcAft>
              <a:buNone/>
            </a:pPr>
            <a:r>
              <a:rPr lang="en"/>
              <a:t>-Android default Equalizer class provided us with an interface to control audio effects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74fa3d5d0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74fa3d5d0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life cycle processes - established a common framework, with well-defined terminology, that we referenced throughout our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IEEE guide for Dev- was a guide for setting up our projects requirements and conditions for incorporating operational concepts, design constraints, and design configuration requirements into our specification. Such as using the IEEE 802.11 wifi requirement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DRY- Don't repeat yourself is a principle of software development aimed at reducing repetition of software patterns by replacing it with abstractions or using data normalization to avoid redundancy.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Defensive Coding- included making code more reader friendly and helped reduce the overall number of bugs and issues during development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Regular Refactoring- every week we would refactor old code to clean it up and make it more concise,</a:t>
            </a:r>
            <a:r>
              <a:rPr lang="en"/>
              <a:t> which </a:t>
            </a:r>
            <a:r>
              <a:rPr lang="en"/>
              <a:t>improves the </a:t>
            </a:r>
            <a:r>
              <a:rPr lang="en"/>
              <a:t>readability of the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Version Control Systems- We use GIT with gitlab and push/pull all code from separate feature branches during development, when we wanted to merge a separate feature branch with master, we would make a merge request for the entire team to read and go over the code before allowing the merge, which helps ensure the master branch consists of only clean and error free code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74c6b506f6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74c6b506f6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74c6b506f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74c6b506f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74c6b506f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4c6b506f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Java, MVC</a:t>
            </a:r>
            <a:endParaRPr/>
          </a:p>
          <a:p>
            <a:pPr indent="-298450" lvl="0" marL="457200" rtl="0" algn="l">
              <a:spcBef>
                <a:spcPts val="0"/>
              </a:spcBef>
              <a:spcAft>
                <a:spcPts val="0"/>
              </a:spcAft>
              <a:buSzPts val="1100"/>
              <a:buChar char="-"/>
            </a:pPr>
            <a:r>
              <a:rPr lang="en"/>
              <a:t>Assist hearing impaired</a:t>
            </a:r>
            <a:endParaRPr/>
          </a:p>
          <a:p>
            <a:pPr indent="-298450" lvl="0" marL="457200" rtl="0" algn="l">
              <a:spcBef>
                <a:spcPts val="0"/>
              </a:spcBef>
              <a:spcAft>
                <a:spcPts val="0"/>
              </a:spcAft>
              <a:buSzPts val="1100"/>
              <a:buChar char="-"/>
            </a:pPr>
            <a:r>
              <a:rPr lang="en"/>
              <a:t>Basic use: need android phone, mic, earbuds</a:t>
            </a:r>
            <a:endParaRPr/>
          </a:p>
          <a:p>
            <a:pPr indent="-298450" lvl="0" marL="457200" rtl="0" algn="l">
              <a:spcBef>
                <a:spcPts val="0"/>
              </a:spcBef>
              <a:spcAft>
                <a:spcPts val="0"/>
              </a:spcAft>
              <a:buSzPts val="1100"/>
              <a:buChar char="-"/>
            </a:pPr>
            <a:r>
              <a:rPr lang="en"/>
              <a:t>Raw sound -&gt; New sound, diff pitch, hearing</a:t>
            </a:r>
            <a:endParaRPr/>
          </a:p>
          <a:p>
            <a:pPr indent="-298450" lvl="0" marL="457200" rtl="0" algn="l">
              <a:spcBef>
                <a:spcPts val="0"/>
              </a:spcBef>
              <a:spcAft>
                <a:spcPts val="0"/>
              </a:spcAft>
              <a:buSzPts val="1100"/>
              <a:buChar char="-"/>
            </a:pPr>
            <a:r>
              <a:rPr lang="en"/>
              <a:t>Optional: WiFi direct, Firebase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74c6b506f6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74c6b506f6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4c6b506f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4c6b506f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Nunito"/>
              <a:buChar char="●"/>
            </a:pPr>
            <a:r>
              <a:rPr lang="en"/>
              <a:t>Hearing impaired individuals may sometimes struggle to be included in group conversations depending on the degree in which hearing is impaired, even if their hearing is still in a functional state.</a:t>
            </a:r>
            <a:endParaRPr/>
          </a:p>
          <a:p>
            <a:pPr indent="-317500" lvl="0" marL="457200" rtl="0" algn="l">
              <a:lnSpc>
                <a:spcPct val="115000"/>
              </a:lnSpc>
              <a:spcBef>
                <a:spcPts val="0"/>
              </a:spcBef>
              <a:spcAft>
                <a:spcPts val="0"/>
              </a:spcAft>
              <a:buClr>
                <a:schemeClr val="dk2"/>
              </a:buClr>
              <a:buSzPts val="1400"/>
              <a:buFont typeface="Nunito"/>
              <a:buChar char="●"/>
            </a:pPr>
            <a:r>
              <a:rPr lang="en"/>
              <a:t>The average cost of a single hearing aid can range between one to four thousand dollars. While for some this can be seen as a small price to pay for the freedom to hear more effectively, this can be the difference between making ends meat and suffering financial consequences.</a:t>
            </a:r>
            <a:endParaRPr/>
          </a:p>
          <a:p>
            <a:pPr indent="-317500" lvl="0" marL="457200" rtl="0" algn="l">
              <a:lnSpc>
                <a:spcPct val="115000"/>
              </a:lnSpc>
              <a:spcBef>
                <a:spcPts val="0"/>
              </a:spcBef>
              <a:spcAft>
                <a:spcPts val="0"/>
              </a:spcAft>
              <a:buClr>
                <a:schemeClr val="dk2"/>
              </a:buClr>
              <a:buSzPts val="1400"/>
              <a:buFont typeface="Nunito"/>
              <a:buChar char="●"/>
            </a:pPr>
            <a:r>
              <a:rPr lang="en"/>
              <a:t>Almost everybody in the developed, along with a growing number of people in the developing world owns a smartphone and some form of earpiece with an embedded microphone.</a:t>
            </a:r>
            <a:endParaRPr/>
          </a:p>
          <a:p>
            <a:pPr indent="-317500" lvl="0" marL="457200" rtl="0" algn="l">
              <a:lnSpc>
                <a:spcPct val="115000"/>
              </a:lnSpc>
              <a:spcBef>
                <a:spcPts val="0"/>
              </a:spcBef>
              <a:spcAft>
                <a:spcPts val="0"/>
              </a:spcAft>
              <a:buClr>
                <a:schemeClr val="dk2"/>
              </a:buClr>
              <a:buSzPts val="1400"/>
              <a:buFont typeface="Nunito"/>
              <a:buChar char="●"/>
            </a:pPr>
            <a:r>
              <a:rPr lang="en"/>
              <a:t>Is it possible to extend these already owned consumer devices to allow for the enhancement of hearing to the hearing impaired?</a:t>
            </a:r>
            <a:endParaRPr/>
          </a:p>
          <a:p>
            <a:pPr indent="-317500" lvl="0" marL="457200" rtl="0" algn="l">
              <a:lnSpc>
                <a:spcPct val="115000"/>
              </a:lnSpc>
              <a:spcBef>
                <a:spcPts val="0"/>
              </a:spcBef>
              <a:spcAft>
                <a:spcPts val="0"/>
              </a:spcAft>
              <a:buClr>
                <a:schemeClr val="dk2"/>
              </a:buClr>
              <a:buSzPts val="1400"/>
              <a:buFont typeface="Nunito"/>
              <a:buChar char="●"/>
            </a:pPr>
            <a:r>
              <a:rPr lang="en"/>
              <a:t>Based on our research into what is available and the current challenges, our team believes the answer to that question is that yes, it is in fact possible</a:t>
            </a:r>
            <a:r>
              <a:rPr lang="en"/>
              <a:t>.</a:t>
            </a:r>
            <a:endParaRPr/>
          </a:p>
          <a:p>
            <a:pPr indent="-311150" lvl="0" marL="457200" rtl="0" algn="l">
              <a:lnSpc>
                <a:spcPct val="115000"/>
              </a:lnSpc>
              <a:spcBef>
                <a:spcPts val="0"/>
              </a:spcBef>
              <a:spcAft>
                <a:spcPts val="0"/>
              </a:spcAft>
              <a:buClr>
                <a:schemeClr val="dk2"/>
              </a:buClr>
              <a:buSzPts val="1300"/>
              <a:buFont typeface="Nunito"/>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4c6b506f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4c6b506f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User starts session</a:t>
            </a:r>
            <a:endParaRPr/>
          </a:p>
          <a:p>
            <a:pPr indent="-298450" lvl="0" marL="457200" rtl="0" algn="l">
              <a:spcBef>
                <a:spcPts val="0"/>
              </a:spcBef>
              <a:spcAft>
                <a:spcPts val="0"/>
              </a:spcAft>
              <a:buSzPts val="1100"/>
              <a:buChar char="-"/>
            </a:pPr>
            <a:r>
              <a:rPr lang="en"/>
              <a:t>Session = conversation</a:t>
            </a:r>
            <a:endParaRPr/>
          </a:p>
          <a:p>
            <a:pPr indent="-298450" lvl="0" marL="457200" rtl="0" algn="l">
              <a:spcBef>
                <a:spcPts val="0"/>
              </a:spcBef>
              <a:spcAft>
                <a:spcPts val="0"/>
              </a:spcAft>
              <a:buSzPts val="1100"/>
              <a:buChar char="-"/>
            </a:pPr>
            <a:r>
              <a:rPr lang="en"/>
              <a:t>User phone does FFT then modifies sound</a:t>
            </a:r>
            <a:endParaRPr/>
          </a:p>
          <a:p>
            <a:pPr indent="-298450" lvl="0" marL="457200" rtl="0" algn="l">
              <a:spcBef>
                <a:spcPts val="0"/>
              </a:spcBef>
              <a:spcAft>
                <a:spcPts val="0"/>
              </a:spcAft>
              <a:buSzPts val="1100"/>
              <a:buChar char="-"/>
            </a:pPr>
            <a:r>
              <a:rPr lang="en"/>
              <a:t>Treat settings as a sort of bias to apply to data</a:t>
            </a:r>
            <a:endParaRPr/>
          </a:p>
          <a:p>
            <a:pPr indent="-298450" lvl="0" marL="457200" rtl="0" algn="l">
              <a:spcBef>
                <a:spcPts val="0"/>
              </a:spcBef>
              <a:spcAft>
                <a:spcPts val="0"/>
              </a:spcAft>
              <a:buSzPts val="1100"/>
              <a:buChar char="-"/>
            </a:pPr>
            <a:r>
              <a:rPr lang="en"/>
              <a:t>Data converted back to sound</a:t>
            </a:r>
            <a:endParaRPr/>
          </a:p>
          <a:p>
            <a:pPr indent="-298450" lvl="0" marL="457200" rtl="0" algn="l">
              <a:spcBef>
                <a:spcPts val="0"/>
              </a:spcBef>
              <a:spcAft>
                <a:spcPts val="0"/>
              </a:spcAft>
              <a:buSzPts val="1100"/>
              <a:buChar char="-"/>
            </a:pPr>
            <a:r>
              <a:rPr lang="en"/>
              <a:t>Third party converts to FFT before sending</a:t>
            </a:r>
            <a:endParaRPr/>
          </a:p>
          <a:p>
            <a:pPr indent="-298450" lvl="0" marL="457200" rtl="0" algn="l">
              <a:spcBef>
                <a:spcPts val="0"/>
              </a:spcBef>
              <a:spcAft>
                <a:spcPts val="0"/>
              </a:spcAft>
              <a:buSzPts val="1100"/>
              <a:buChar char="-"/>
            </a:pPr>
            <a:r>
              <a:rPr lang="en"/>
              <a:t>Host phone does all the modification to sound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4c6b506f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4c6b506f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since we are creating an Android app, our program must be able to run on Android Devices. This includes the emulator in Android studio and on physical phones and tablets. Next, users should be able to create and set-up a session which other users can connect to and join. Going off of that, only desired users designated by the host should be allowed to join the session. Users should be able to adjust the volume of specific users’ incoming audio. In addition to adjusting volume, a user should be able to manipulate incoming frequencies based on their own hearing needs. For example, a user who may not be able to hear lower frequencies well can boost the lower frequency range.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74c6b506f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4c6b506f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project is due in May, so it must be completed by then. We are making an Android application so it must run on physical Android devices. The system must be able to pick up sound from either compatible headphones or the microphone. We will use Java and various java libraries for virtually all of the components. Finally, the connection between two or more phones must be able to handle normal conversational distances. This means that we can expect that users will not be outside of the wifi direct limitations. A reasonable conversation will almost never exceed the wifi direct range.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4c6b506f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4c6b506f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our risks are related to the lack of knowledge of some of the topics related to the application. For example, nobody on our team was familiar with sound processing before we started the project. Next, some of us had varying experience with android studio, but nobody is an expert by any means. Connecting multiple phones together is also a subject that we initially did not know a lot about. Especially since we are using WiFi direct to connect phones rather than Bluetooth which is more common. However, we have plans in place to counteract this. We are using spikes to quickly research and learn about the new topics. We are prototyping and experimenting a lot to lower the chances of encountering a bug later on. Finally, we are using prebuilt libraries whenever possible to avoid certain risks completely.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4e912cc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4e912cc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74e912ccc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74e912ccc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followed an agile methodology towards scheduling. That is, instead of declaring deadlines early on in the project, we worked flexibly to understand our clients needs. As such, we had a meeting every week with our client to discuss our progress and setbacks.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ensure we were making some progress every week, we instituted a weekly coding session every sunday. Before COVID, we would all go to a lab room on campus to work. After COVID, we would all get in a group call to work on our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schedule included time to complete biweekly reports every other week, on our own.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omments" Target="../comments/commen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417100" y="1635288"/>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Hear Together</a:t>
            </a:r>
            <a:endParaRPr/>
          </a:p>
        </p:txBody>
      </p:sp>
      <p:sp>
        <p:nvSpPr>
          <p:cNvPr id="278" name="Google Shape;278;p13"/>
          <p:cNvSpPr txBox="1"/>
          <p:nvPr>
            <p:ph idx="1" type="subTitle"/>
          </p:nvPr>
        </p:nvSpPr>
        <p:spPr>
          <a:xfrm>
            <a:off x="390525" y="2974575"/>
            <a:ext cx="52278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Android application to assist the hearing impaired.</a:t>
            </a:r>
            <a:endParaRPr/>
          </a:p>
        </p:txBody>
      </p:sp>
      <p:sp>
        <p:nvSpPr>
          <p:cNvPr id="279" name="Google Shape;279;p13"/>
          <p:cNvSpPr txBox="1"/>
          <p:nvPr/>
        </p:nvSpPr>
        <p:spPr>
          <a:xfrm>
            <a:off x="390525" y="3865800"/>
            <a:ext cx="7258500" cy="4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Team 48: </a:t>
            </a:r>
            <a:r>
              <a:rPr lang="en">
                <a:solidFill>
                  <a:srgbClr val="FFFFFF"/>
                </a:solidFill>
                <a:latin typeface="Roboto"/>
                <a:ea typeface="Roboto"/>
                <a:cs typeface="Roboto"/>
                <a:sym typeface="Roboto"/>
              </a:rPr>
              <a:t>Jessie Rutledge, Richard Smith, Andrew Peterson, John Ferguson, Paul Licata</a:t>
            </a:r>
            <a:endParaRPr>
              <a:solidFill>
                <a:srgbClr val="FFFFFF"/>
              </a:solidFill>
              <a:latin typeface="Roboto"/>
              <a:ea typeface="Roboto"/>
              <a:cs typeface="Roboto"/>
              <a:sym typeface="Roboto"/>
            </a:endParaRPr>
          </a:p>
        </p:txBody>
      </p:sp>
      <p:sp>
        <p:nvSpPr>
          <p:cNvPr id="280" name="Google Shape;280;p13"/>
          <p:cNvSpPr txBox="1"/>
          <p:nvPr/>
        </p:nvSpPr>
        <p:spPr>
          <a:xfrm>
            <a:off x="390525" y="4433025"/>
            <a:ext cx="2612400" cy="4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Advisor/Client: Mat Wymore</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Milestones - Andrew</a:t>
            </a:r>
            <a:endParaRPr/>
          </a:p>
        </p:txBody>
      </p:sp>
      <p:sp>
        <p:nvSpPr>
          <p:cNvPr id="335" name="Google Shape;335;p22"/>
          <p:cNvSpPr txBox="1"/>
          <p:nvPr>
            <p:ph idx="1" type="body"/>
          </p:nvPr>
        </p:nvSpPr>
        <p:spPr>
          <a:xfrm>
            <a:off x="924900" y="1709400"/>
            <a:ext cx="7340100" cy="2933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Nunito"/>
              <a:buChar char="●"/>
            </a:pPr>
            <a:r>
              <a:rPr lang="en" sz="1400">
                <a:solidFill>
                  <a:srgbClr val="000000"/>
                </a:solidFill>
              </a:rPr>
              <a:t>Original Milestones</a:t>
            </a:r>
            <a:endParaRPr sz="1400">
              <a:solidFill>
                <a:srgbClr val="000000"/>
              </a:solidFill>
            </a:endParaRPr>
          </a:p>
          <a:p>
            <a:pPr indent="-317500" lvl="1" marL="914400" rtl="0" algn="l">
              <a:spcBef>
                <a:spcPts val="0"/>
              </a:spcBef>
              <a:spcAft>
                <a:spcPts val="0"/>
              </a:spcAft>
              <a:buClr>
                <a:srgbClr val="000000"/>
              </a:buClr>
              <a:buSzPts val="1400"/>
              <a:buFont typeface="Nunito"/>
              <a:buChar char="○"/>
            </a:pPr>
            <a:r>
              <a:rPr lang="en" sz="1400">
                <a:solidFill>
                  <a:srgbClr val="000000"/>
                </a:solidFill>
              </a:rPr>
              <a:t>Group Connection - The application is able to support up to 8 simultaneous connections transferring data at once</a:t>
            </a:r>
            <a:endParaRPr sz="1400">
              <a:solidFill>
                <a:srgbClr val="000000"/>
              </a:solidFill>
            </a:endParaRPr>
          </a:p>
          <a:p>
            <a:pPr indent="-317500" lvl="1" marL="914400" rtl="0" algn="l">
              <a:spcBef>
                <a:spcPts val="0"/>
              </a:spcBef>
              <a:spcAft>
                <a:spcPts val="0"/>
              </a:spcAft>
              <a:buClr>
                <a:srgbClr val="000000"/>
              </a:buClr>
              <a:buSzPts val="1400"/>
              <a:buFont typeface="Nunito"/>
              <a:buChar char="○"/>
            </a:pPr>
            <a:r>
              <a:rPr lang="en" sz="1400">
                <a:solidFill>
                  <a:srgbClr val="000000"/>
                </a:solidFill>
              </a:rPr>
              <a:t>Sound Modification - The application is able to apply a user defined settings as a bias on the output of the data</a:t>
            </a:r>
            <a:endParaRPr sz="1400">
              <a:solidFill>
                <a:srgbClr val="000000"/>
              </a:solidFill>
            </a:endParaRPr>
          </a:p>
          <a:p>
            <a:pPr indent="-317500" lvl="0" marL="457200" rtl="0" algn="l">
              <a:spcBef>
                <a:spcPts val="0"/>
              </a:spcBef>
              <a:spcAft>
                <a:spcPts val="0"/>
              </a:spcAft>
              <a:buClr>
                <a:srgbClr val="000000"/>
              </a:buClr>
              <a:buSzPts val="1400"/>
              <a:buFont typeface="Nunito"/>
              <a:buChar char="●"/>
            </a:pPr>
            <a:r>
              <a:rPr lang="en" sz="1400">
                <a:solidFill>
                  <a:srgbClr val="000000"/>
                </a:solidFill>
              </a:rPr>
              <a:t>Adjusted Milestones (in consultation with the client)</a:t>
            </a:r>
            <a:endParaRPr sz="1400">
              <a:solidFill>
                <a:srgbClr val="000000"/>
              </a:solidFill>
            </a:endParaRPr>
          </a:p>
          <a:p>
            <a:pPr indent="-317500" lvl="1" marL="914400" rtl="0" algn="l">
              <a:spcBef>
                <a:spcPts val="0"/>
              </a:spcBef>
              <a:spcAft>
                <a:spcPts val="0"/>
              </a:spcAft>
              <a:buClr>
                <a:srgbClr val="000000"/>
              </a:buClr>
              <a:buSzPts val="1400"/>
              <a:buFont typeface="Nunito"/>
              <a:buChar char="○"/>
            </a:pPr>
            <a:r>
              <a:rPr lang="en" sz="1400">
                <a:solidFill>
                  <a:srgbClr val="000000"/>
                </a:solidFill>
              </a:rPr>
              <a:t>Single connection - The application is able to support a single connection between two devices transferring </a:t>
            </a:r>
            <a:r>
              <a:rPr lang="en" sz="1400">
                <a:solidFill>
                  <a:srgbClr val="000000"/>
                </a:solidFill>
              </a:rPr>
              <a:t>data</a:t>
            </a:r>
            <a:endParaRPr sz="1400">
              <a:solidFill>
                <a:srgbClr val="000000"/>
              </a:solidFill>
            </a:endParaRPr>
          </a:p>
          <a:p>
            <a:pPr indent="-317500" lvl="1" marL="914400" rtl="0" algn="l">
              <a:spcBef>
                <a:spcPts val="0"/>
              </a:spcBef>
              <a:spcAft>
                <a:spcPts val="0"/>
              </a:spcAft>
              <a:buClr>
                <a:srgbClr val="000000"/>
              </a:buClr>
              <a:buSzPts val="1400"/>
              <a:buFont typeface="Nunito"/>
              <a:buChar char="○"/>
            </a:pPr>
            <a:r>
              <a:rPr lang="en" sz="1400">
                <a:solidFill>
                  <a:srgbClr val="000000"/>
                </a:solidFill>
              </a:rPr>
              <a:t>Sound modification - The application has a proven proof of concept ability to modify sound within the frequency domain as a result of some sort of user defined setting</a:t>
            </a:r>
            <a:endParaRPr sz="1200">
              <a:solidFill>
                <a:srgbClr val="000000"/>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Decomposition - Andrew</a:t>
            </a:r>
            <a:endParaRPr/>
          </a:p>
        </p:txBody>
      </p:sp>
      <p:pic>
        <p:nvPicPr>
          <p:cNvPr id="341" name="Google Shape;341;p23"/>
          <p:cNvPicPr preferRelativeResize="0"/>
          <p:nvPr/>
        </p:nvPicPr>
        <p:blipFill rotWithShape="1">
          <a:blip r:embed="rId3">
            <a:alphaModFix/>
          </a:blip>
          <a:srcRect b="0" l="0" r="0" t="17204"/>
          <a:stretch/>
        </p:blipFill>
        <p:spPr>
          <a:xfrm>
            <a:off x="564425" y="1597875"/>
            <a:ext cx="7841925" cy="324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 Andrew</a:t>
            </a:r>
            <a:endParaRPr/>
          </a:p>
        </p:txBody>
      </p:sp>
      <p:sp>
        <p:nvSpPr>
          <p:cNvPr id="347" name="Google Shape;347;p24"/>
          <p:cNvSpPr txBox="1"/>
          <p:nvPr>
            <p:ph idx="1" type="body"/>
          </p:nvPr>
        </p:nvSpPr>
        <p:spPr>
          <a:xfrm>
            <a:off x="456275" y="1597875"/>
            <a:ext cx="4438200" cy="2913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Android application coded in Java for functionality and uses XML to create UI layout</a:t>
            </a:r>
            <a:endParaRPr sz="1400"/>
          </a:p>
          <a:p>
            <a:pPr indent="-317500" lvl="0" marL="457200" rtl="0" algn="l">
              <a:spcBef>
                <a:spcPts val="0"/>
              </a:spcBef>
              <a:spcAft>
                <a:spcPts val="0"/>
              </a:spcAft>
              <a:buSzPts val="1400"/>
              <a:buChar char="●"/>
            </a:pPr>
            <a:r>
              <a:rPr lang="en" sz="1400"/>
              <a:t>Firebase</a:t>
            </a:r>
            <a:endParaRPr sz="1400"/>
          </a:p>
          <a:p>
            <a:pPr indent="-317500" lvl="0" marL="457200" rtl="0" algn="l">
              <a:spcBef>
                <a:spcPts val="0"/>
              </a:spcBef>
              <a:spcAft>
                <a:spcPts val="0"/>
              </a:spcAft>
              <a:buSzPts val="1400"/>
              <a:buChar char="●"/>
            </a:pPr>
            <a:r>
              <a:rPr lang="en" sz="1400"/>
              <a:t>Uses MVC architecture to support higher modularity of code and overall maintainability of the app</a:t>
            </a:r>
            <a:endParaRPr sz="1400"/>
          </a:p>
          <a:p>
            <a:pPr indent="-317500" lvl="0" marL="457200" rtl="0" algn="l">
              <a:spcBef>
                <a:spcPts val="0"/>
              </a:spcBef>
              <a:spcAft>
                <a:spcPts val="0"/>
              </a:spcAft>
              <a:buSzPts val="1400"/>
              <a:buChar char="●"/>
            </a:pPr>
            <a:r>
              <a:rPr lang="en" sz="1400"/>
              <a:t>User interface includes three main pages; Home, Profiles, and Settings</a:t>
            </a:r>
            <a:endParaRPr sz="1400"/>
          </a:p>
          <a:p>
            <a:pPr indent="0" lvl="0" marL="914400" rtl="0" algn="l">
              <a:spcBef>
                <a:spcPts val="1600"/>
              </a:spcBef>
              <a:spcAft>
                <a:spcPts val="1600"/>
              </a:spcAft>
              <a:buNone/>
            </a:pPr>
            <a:r>
              <a:rPr lang="en" sz="1400"/>
              <a:t> </a:t>
            </a:r>
            <a:endParaRPr sz="1400"/>
          </a:p>
        </p:txBody>
      </p:sp>
      <p:pic>
        <p:nvPicPr>
          <p:cNvPr id="348" name="Google Shape;348;p24"/>
          <p:cNvPicPr preferRelativeResize="0"/>
          <p:nvPr/>
        </p:nvPicPr>
        <p:blipFill>
          <a:blip r:embed="rId3">
            <a:alphaModFix/>
          </a:blip>
          <a:stretch>
            <a:fillRect/>
          </a:stretch>
        </p:blipFill>
        <p:spPr>
          <a:xfrm>
            <a:off x="5714999" y="591588"/>
            <a:ext cx="2227651" cy="3960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2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Networking </a:t>
            </a:r>
            <a:r>
              <a:rPr lang="en"/>
              <a:t>Design - John</a:t>
            </a:r>
            <a:endParaRPr/>
          </a:p>
        </p:txBody>
      </p:sp>
      <p:sp>
        <p:nvSpPr>
          <p:cNvPr id="354" name="Google Shape;354;p25"/>
          <p:cNvSpPr txBox="1"/>
          <p:nvPr>
            <p:ph idx="1" type="body"/>
          </p:nvPr>
        </p:nvSpPr>
        <p:spPr>
          <a:xfrm>
            <a:off x="1303800" y="1990050"/>
            <a:ext cx="5768400" cy="294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Technology used is WiFi Direct</a:t>
            </a:r>
            <a:endParaRPr sz="1400"/>
          </a:p>
          <a:p>
            <a:pPr indent="-317500" lvl="0" marL="457200" rtl="0" algn="l">
              <a:spcBef>
                <a:spcPts val="0"/>
              </a:spcBef>
              <a:spcAft>
                <a:spcPts val="0"/>
              </a:spcAft>
              <a:buSzPts val="1400"/>
              <a:buChar char="●"/>
            </a:pPr>
            <a:r>
              <a:rPr lang="en" sz="1400"/>
              <a:t>Significant portion of the project makeup</a:t>
            </a:r>
            <a:endParaRPr sz="1400"/>
          </a:p>
          <a:p>
            <a:pPr indent="-317500" lvl="0" marL="457200" rtl="0" algn="l">
              <a:spcBef>
                <a:spcPts val="0"/>
              </a:spcBef>
              <a:spcAft>
                <a:spcPts val="0"/>
              </a:spcAft>
              <a:buSzPts val="1400"/>
              <a:buChar char="●"/>
            </a:pPr>
            <a:r>
              <a:rPr lang="en" sz="1400"/>
              <a:t>Threading for clients and server, also threading for sending and receiving info</a:t>
            </a:r>
            <a:endParaRPr sz="1400"/>
          </a:p>
          <a:p>
            <a:pPr indent="-317500" lvl="0" marL="457200" rtl="0" algn="l">
              <a:spcBef>
                <a:spcPts val="0"/>
              </a:spcBef>
              <a:spcAft>
                <a:spcPts val="0"/>
              </a:spcAft>
              <a:buSzPts val="1400"/>
              <a:buChar char="●"/>
            </a:pPr>
            <a:r>
              <a:rPr lang="en" sz="1400"/>
              <a:t>Host of session is defined as the server, all clients connect to that</a:t>
            </a:r>
            <a:endParaRPr sz="1400"/>
          </a:p>
          <a:p>
            <a:pPr indent="-317500" lvl="0" marL="457200" rtl="0" algn="l">
              <a:spcBef>
                <a:spcPts val="0"/>
              </a:spcBef>
              <a:spcAft>
                <a:spcPts val="0"/>
              </a:spcAft>
              <a:buSzPts val="1400"/>
              <a:buChar char="●"/>
            </a:pPr>
            <a:r>
              <a:rPr lang="en" sz="1400"/>
              <a:t>Session is treated as a medium to initiate communication, all actual communication done within previously mentioned threads</a:t>
            </a:r>
            <a:endParaRPr sz="1400"/>
          </a:p>
          <a:p>
            <a:pPr indent="-317500" lvl="0" marL="457200" rtl="0" algn="l">
              <a:spcBef>
                <a:spcPts val="0"/>
              </a:spcBef>
              <a:spcAft>
                <a:spcPts val="0"/>
              </a:spcAft>
              <a:buSzPts val="1400"/>
              <a:buChar char="●"/>
            </a:pPr>
            <a:r>
              <a:rPr lang="en" sz="1400"/>
              <a:t>“Message” object is used as a model containing contents to send to another user, allows for potential of sending other types of data</a:t>
            </a:r>
            <a:endParaRPr sz="1400"/>
          </a:p>
          <a:p>
            <a:pPr indent="0" lvl="0" marL="914400" rtl="0" algn="l">
              <a:spcBef>
                <a:spcPts val="1600"/>
              </a:spcBef>
              <a:spcAft>
                <a:spcPts val="1600"/>
              </a:spcAft>
              <a:buNone/>
            </a:pPr>
            <a:r>
              <a:rPr lang="en" sz="1400"/>
              <a:t> </a:t>
            </a:r>
            <a:endParaRPr sz="1400"/>
          </a:p>
        </p:txBody>
      </p:sp>
      <p:pic>
        <p:nvPicPr>
          <p:cNvPr id="355" name="Google Shape;355;p25"/>
          <p:cNvPicPr preferRelativeResize="0"/>
          <p:nvPr/>
        </p:nvPicPr>
        <p:blipFill>
          <a:blip r:embed="rId4">
            <a:alphaModFix/>
          </a:blip>
          <a:stretch>
            <a:fillRect/>
          </a:stretch>
        </p:blipFill>
        <p:spPr>
          <a:xfrm>
            <a:off x="7114349" y="1253251"/>
            <a:ext cx="1783849" cy="31712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r>
              <a:rPr lang="en"/>
              <a:t> - Jessie</a:t>
            </a:r>
            <a:endParaRPr/>
          </a:p>
        </p:txBody>
      </p:sp>
      <p:sp>
        <p:nvSpPr>
          <p:cNvPr id="361" name="Google Shape;361;p2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Frequent switching of technologies, found automated testing too much of a challenge for both the switching of dependencies and difficult to use with the dependencies themselves to begin with</a:t>
            </a:r>
            <a:endParaRPr sz="1400"/>
          </a:p>
          <a:p>
            <a:pPr indent="-317500" lvl="0" marL="457200" rtl="0" algn="l">
              <a:spcBef>
                <a:spcPts val="0"/>
              </a:spcBef>
              <a:spcAft>
                <a:spcPts val="0"/>
              </a:spcAft>
              <a:buSzPts val="1400"/>
              <a:buChar char="●"/>
            </a:pPr>
            <a:r>
              <a:rPr lang="en" sz="1400"/>
              <a:t>Reliance on manual testing, l</a:t>
            </a:r>
            <a:r>
              <a:rPr lang="en" sz="1400"/>
              <a:t>og statements</a:t>
            </a:r>
            <a:endParaRPr sz="1400"/>
          </a:p>
          <a:p>
            <a:pPr indent="-317500" lvl="0" marL="457200" rtl="0" algn="l">
              <a:spcBef>
                <a:spcPts val="0"/>
              </a:spcBef>
              <a:spcAft>
                <a:spcPts val="0"/>
              </a:spcAft>
              <a:buSzPts val="1400"/>
              <a:buChar char="●"/>
            </a:pPr>
            <a:r>
              <a:rPr lang="en" sz="1400"/>
              <a:t>Debugging with Android Studio emulator and hardware by finding bugs with predetermined use cases of the app</a:t>
            </a:r>
            <a:endParaRPr sz="1400"/>
          </a:p>
          <a:p>
            <a:pPr indent="-317500" lvl="0" marL="457200" rtl="0" algn="l">
              <a:spcBef>
                <a:spcPts val="0"/>
              </a:spcBef>
              <a:spcAft>
                <a:spcPts val="0"/>
              </a:spcAft>
              <a:buSzPts val="1400"/>
              <a:buChar char="●"/>
            </a:pPr>
            <a:r>
              <a:rPr lang="en" sz="1400"/>
              <a:t>Test all code before pushing to master branch</a:t>
            </a:r>
            <a:endParaRPr sz="1400"/>
          </a:p>
          <a:p>
            <a:pPr indent="-317500" lvl="0" marL="457200" rtl="0" algn="l">
              <a:spcBef>
                <a:spcPts val="0"/>
              </a:spcBef>
              <a:spcAft>
                <a:spcPts val="0"/>
              </a:spcAft>
              <a:buSzPts val="1400"/>
              <a:buChar char="●"/>
            </a:pPr>
            <a:r>
              <a:rPr lang="en" sz="1400"/>
              <a:t>Latency and delay testing for both communication and overall sound</a:t>
            </a:r>
            <a:endParaRPr sz="1400"/>
          </a:p>
          <a:p>
            <a:pPr indent="-317500" lvl="0" marL="457200" rtl="0" algn="l">
              <a:spcBef>
                <a:spcPts val="0"/>
              </a:spcBef>
              <a:spcAft>
                <a:spcPts val="0"/>
              </a:spcAft>
              <a:buSzPts val="1400"/>
              <a:buChar char="●"/>
            </a:pPr>
            <a:r>
              <a:rPr lang="en" sz="1400"/>
              <a:t>Manual testing of WiFi connectivity</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Implementation - John</a:t>
            </a:r>
            <a:endParaRPr/>
          </a:p>
        </p:txBody>
      </p:sp>
      <p:sp>
        <p:nvSpPr>
          <p:cNvPr id="367" name="Google Shape;367;p27"/>
          <p:cNvSpPr txBox="1"/>
          <p:nvPr>
            <p:ph idx="1" type="body"/>
          </p:nvPr>
        </p:nvSpPr>
        <p:spPr>
          <a:xfrm>
            <a:off x="2125500" y="1947900"/>
            <a:ext cx="34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Completed</a:t>
            </a:r>
            <a:endParaRPr sz="1400"/>
          </a:p>
          <a:p>
            <a:pPr indent="-317500" lvl="0" marL="457200" rtl="0" algn="l">
              <a:spcBef>
                <a:spcPts val="1600"/>
              </a:spcBef>
              <a:spcAft>
                <a:spcPts val="0"/>
              </a:spcAft>
              <a:buSzPts val="1400"/>
              <a:buChar char="●"/>
            </a:pPr>
            <a:r>
              <a:rPr lang="en" sz="1400"/>
              <a:t>Can establish a connection via WiFi Direct</a:t>
            </a:r>
            <a:endParaRPr sz="1400"/>
          </a:p>
          <a:p>
            <a:pPr indent="-317500" lvl="0" marL="457200" rtl="0" algn="l">
              <a:spcBef>
                <a:spcPts val="0"/>
              </a:spcBef>
              <a:spcAft>
                <a:spcPts val="0"/>
              </a:spcAft>
              <a:buSzPts val="1400"/>
              <a:buChar char="●"/>
            </a:pPr>
            <a:r>
              <a:rPr lang="en" sz="1400"/>
              <a:t>Can use Firebase Server and access login service</a:t>
            </a:r>
            <a:endParaRPr sz="1400"/>
          </a:p>
          <a:p>
            <a:pPr indent="-317500" lvl="0" marL="457200" rtl="0" algn="l">
              <a:spcBef>
                <a:spcPts val="0"/>
              </a:spcBef>
              <a:spcAft>
                <a:spcPts val="0"/>
              </a:spcAft>
              <a:buSzPts val="1400"/>
              <a:buChar char="●"/>
            </a:pPr>
            <a:r>
              <a:rPr lang="en" sz="1400"/>
              <a:t>Can use Equalizer to capture and replay sound with modifications</a:t>
            </a:r>
            <a:endParaRPr sz="1400"/>
          </a:p>
          <a:p>
            <a:pPr indent="0" lvl="0" marL="457200" rtl="0" algn="l">
              <a:spcBef>
                <a:spcPts val="1600"/>
              </a:spcBef>
              <a:spcAft>
                <a:spcPts val="1600"/>
              </a:spcAft>
              <a:buNone/>
            </a:pPr>
            <a:r>
              <a:t/>
            </a:r>
            <a:endParaRPr sz="1400"/>
          </a:p>
        </p:txBody>
      </p:sp>
      <p:sp>
        <p:nvSpPr>
          <p:cNvPr id="368" name="Google Shape;368;p27"/>
          <p:cNvSpPr txBox="1"/>
          <p:nvPr>
            <p:ph idx="2" type="body"/>
          </p:nvPr>
        </p:nvSpPr>
        <p:spPr>
          <a:xfrm>
            <a:off x="5713500" y="1911538"/>
            <a:ext cx="34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Progress</a:t>
            </a:r>
            <a:endParaRPr/>
          </a:p>
          <a:p>
            <a:pPr indent="-311150" lvl="0" marL="457200" rtl="0" algn="l">
              <a:spcBef>
                <a:spcPts val="1600"/>
              </a:spcBef>
              <a:spcAft>
                <a:spcPts val="0"/>
              </a:spcAft>
              <a:buSzPts val="1300"/>
              <a:buChar char="●"/>
            </a:pPr>
            <a:r>
              <a:rPr lang="en"/>
              <a:t>WiFi Direct and Equalizer working together</a:t>
            </a:r>
            <a:endParaRPr/>
          </a:p>
        </p:txBody>
      </p:sp>
      <p:pic>
        <p:nvPicPr>
          <p:cNvPr id="369" name="Google Shape;369;p27"/>
          <p:cNvPicPr preferRelativeResize="0"/>
          <p:nvPr/>
        </p:nvPicPr>
        <p:blipFill>
          <a:blip r:embed="rId4">
            <a:alphaModFix/>
          </a:blip>
          <a:stretch>
            <a:fillRect/>
          </a:stretch>
        </p:blipFill>
        <p:spPr>
          <a:xfrm>
            <a:off x="246250" y="1597875"/>
            <a:ext cx="1621850" cy="28833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Platforms and Technology - Richard</a:t>
            </a:r>
            <a:endParaRPr/>
          </a:p>
        </p:txBody>
      </p:sp>
      <p:sp>
        <p:nvSpPr>
          <p:cNvPr id="375" name="Google Shape;375;p28"/>
          <p:cNvSpPr txBox="1"/>
          <p:nvPr>
            <p:ph idx="1" type="body"/>
          </p:nvPr>
        </p:nvSpPr>
        <p:spPr>
          <a:xfrm>
            <a:off x="967475" y="1533475"/>
            <a:ext cx="3464100" cy="295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t>What worked</a:t>
            </a:r>
            <a:endParaRPr b="1" sz="1400"/>
          </a:p>
          <a:p>
            <a:pPr indent="-317500" lvl="0" marL="457200" rtl="0" algn="l">
              <a:spcBef>
                <a:spcPts val="1600"/>
              </a:spcBef>
              <a:spcAft>
                <a:spcPts val="0"/>
              </a:spcAft>
              <a:buSzPts val="1400"/>
              <a:buChar char="●"/>
            </a:pPr>
            <a:r>
              <a:rPr lang="en" sz="1400"/>
              <a:t>Android Studio</a:t>
            </a:r>
            <a:endParaRPr sz="1400"/>
          </a:p>
          <a:p>
            <a:pPr indent="-317500" lvl="0" marL="457200" rtl="0" algn="l">
              <a:spcBef>
                <a:spcPts val="0"/>
              </a:spcBef>
              <a:spcAft>
                <a:spcPts val="0"/>
              </a:spcAft>
              <a:buSzPts val="1400"/>
              <a:buChar char="●"/>
            </a:pPr>
            <a:r>
              <a:rPr lang="en" sz="1400"/>
              <a:t>Firebase</a:t>
            </a:r>
            <a:endParaRPr sz="1400"/>
          </a:p>
          <a:p>
            <a:pPr indent="-317500" lvl="0" marL="457200" rtl="0" algn="l">
              <a:spcBef>
                <a:spcPts val="0"/>
              </a:spcBef>
              <a:spcAft>
                <a:spcPts val="0"/>
              </a:spcAft>
              <a:buSzPts val="1400"/>
              <a:buChar char="●"/>
            </a:pPr>
            <a:r>
              <a:rPr lang="en" sz="1400"/>
              <a:t>Wifi Direct (second implementation) </a:t>
            </a:r>
            <a:endParaRPr sz="1400"/>
          </a:p>
          <a:p>
            <a:pPr indent="-317500" lvl="0" marL="457200" rtl="0" algn="l">
              <a:spcBef>
                <a:spcPts val="0"/>
              </a:spcBef>
              <a:spcAft>
                <a:spcPts val="0"/>
              </a:spcAft>
              <a:buSzPts val="1400"/>
              <a:buChar char="●"/>
            </a:pPr>
            <a:r>
              <a:rPr lang="en" sz="1400"/>
              <a:t>JTransforms </a:t>
            </a:r>
            <a:endParaRPr sz="1400"/>
          </a:p>
          <a:p>
            <a:pPr indent="-317500" lvl="0" marL="457200" rtl="0" algn="l">
              <a:spcBef>
                <a:spcPts val="0"/>
              </a:spcBef>
              <a:spcAft>
                <a:spcPts val="0"/>
              </a:spcAft>
              <a:buSzPts val="1400"/>
              <a:buChar char="●"/>
            </a:pPr>
            <a:r>
              <a:rPr lang="en" sz="1400"/>
              <a:t>Android Equalizer class </a:t>
            </a:r>
            <a:endParaRPr sz="1400"/>
          </a:p>
        </p:txBody>
      </p:sp>
      <p:sp>
        <p:nvSpPr>
          <p:cNvPr id="376" name="Google Shape;376;p28"/>
          <p:cNvSpPr txBox="1"/>
          <p:nvPr>
            <p:ph idx="1" type="body"/>
          </p:nvPr>
        </p:nvSpPr>
        <p:spPr>
          <a:xfrm>
            <a:off x="4572000" y="1533475"/>
            <a:ext cx="3464100" cy="31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t>What didn’t work</a:t>
            </a:r>
            <a:endParaRPr sz="1400"/>
          </a:p>
          <a:p>
            <a:pPr indent="-317500" lvl="0" marL="457200" rtl="0" algn="l">
              <a:spcBef>
                <a:spcPts val="1600"/>
              </a:spcBef>
              <a:spcAft>
                <a:spcPts val="0"/>
              </a:spcAft>
              <a:buSzPts val="1400"/>
              <a:buChar char="●"/>
            </a:pPr>
            <a:r>
              <a:rPr lang="en" sz="1400"/>
              <a:t>Bluetooth (defunct, removed)</a:t>
            </a:r>
            <a:endParaRPr sz="1400"/>
          </a:p>
          <a:p>
            <a:pPr indent="-317500" lvl="0" marL="457200" rtl="0" algn="l">
              <a:spcBef>
                <a:spcPts val="0"/>
              </a:spcBef>
              <a:spcAft>
                <a:spcPts val="0"/>
              </a:spcAft>
              <a:buSzPts val="1400"/>
              <a:buChar char="●"/>
            </a:pPr>
            <a:r>
              <a:rPr lang="en" sz="1400"/>
              <a:t>WiFi Direct (first implementation)</a:t>
            </a:r>
            <a:endParaRPr sz="1400"/>
          </a:p>
          <a:p>
            <a:pPr indent="-317500" lvl="0" marL="457200" rtl="0" algn="l">
              <a:spcBef>
                <a:spcPts val="0"/>
              </a:spcBef>
              <a:spcAft>
                <a:spcPts val="0"/>
              </a:spcAft>
              <a:buSzPts val="1400"/>
              <a:buChar char="●"/>
            </a:pPr>
            <a:r>
              <a:rPr lang="en" sz="1400"/>
              <a:t>TarsosDSP (defunct, removed)</a:t>
            </a:r>
            <a:endParaRPr sz="1400"/>
          </a:p>
          <a:p>
            <a:pPr indent="0" lvl="0" marL="457200" rtl="0" algn="l">
              <a:spcBef>
                <a:spcPts val="1600"/>
              </a:spcBef>
              <a:spcAft>
                <a:spcPts val="160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Standards and Design Practices - Richard</a:t>
            </a:r>
            <a:endParaRPr/>
          </a:p>
        </p:txBody>
      </p:sp>
      <p:sp>
        <p:nvSpPr>
          <p:cNvPr id="382" name="Google Shape;382;p29"/>
          <p:cNvSpPr txBox="1"/>
          <p:nvPr>
            <p:ph idx="1" type="body"/>
          </p:nvPr>
        </p:nvSpPr>
        <p:spPr>
          <a:xfrm>
            <a:off x="888075" y="1990050"/>
            <a:ext cx="7815300" cy="254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400">
                <a:solidFill>
                  <a:srgbClr val="000000"/>
                </a:solidFill>
              </a:rPr>
              <a:t>Engineering Standards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IEEE 1448a-1996 - Software Life Cycle Processes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IEEE 1233-1996 - IEEE Guide for Developing System </a:t>
            </a:r>
            <a:r>
              <a:rPr lang="en" sz="1400">
                <a:solidFill>
                  <a:srgbClr val="000000"/>
                </a:solidFill>
              </a:rPr>
              <a:t>Requirements</a:t>
            </a:r>
            <a:r>
              <a:rPr lang="en" sz="1400">
                <a:solidFill>
                  <a:srgbClr val="000000"/>
                </a:solidFill>
              </a:rPr>
              <a:t> Specifications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Design Practices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DRY Principle</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Defensive Coding</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Regular Refactoring</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Version Control Systems</a:t>
            </a:r>
            <a:endParaRPr sz="1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responsibility/contributions of each project member - Group</a:t>
            </a:r>
            <a:endParaRPr/>
          </a:p>
        </p:txBody>
      </p:sp>
      <p:sp>
        <p:nvSpPr>
          <p:cNvPr id="388" name="Google Shape;388;p30"/>
          <p:cNvSpPr txBox="1"/>
          <p:nvPr>
            <p:ph idx="1" type="body"/>
          </p:nvPr>
        </p:nvSpPr>
        <p:spPr>
          <a:xfrm>
            <a:off x="1303800" y="1723450"/>
            <a:ext cx="7030500" cy="31569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Jessie</a:t>
            </a:r>
            <a:endParaRPr sz="1100"/>
          </a:p>
          <a:p>
            <a:pPr indent="-298450" lvl="1" marL="914400" rtl="0" algn="l">
              <a:spcBef>
                <a:spcPts val="0"/>
              </a:spcBef>
              <a:spcAft>
                <a:spcPts val="0"/>
              </a:spcAft>
              <a:buSzPts val="1100"/>
              <a:buChar char="○"/>
            </a:pPr>
            <a:r>
              <a:rPr lang="en"/>
              <a:t>Assisted with implementation of WiFi Direct</a:t>
            </a:r>
            <a:endParaRPr/>
          </a:p>
          <a:p>
            <a:pPr indent="-298450" lvl="1" marL="914400" rtl="0" algn="l">
              <a:spcBef>
                <a:spcPts val="0"/>
              </a:spcBef>
              <a:spcAft>
                <a:spcPts val="0"/>
              </a:spcAft>
              <a:buSzPts val="1100"/>
              <a:buChar char="○"/>
            </a:pPr>
            <a:r>
              <a:rPr lang="en"/>
              <a:t>Fragment design and switching; interconnectivity of components</a:t>
            </a:r>
            <a:endParaRPr/>
          </a:p>
          <a:p>
            <a:pPr indent="-298450" lvl="0" marL="457200" rtl="0" algn="l">
              <a:spcBef>
                <a:spcPts val="0"/>
              </a:spcBef>
              <a:spcAft>
                <a:spcPts val="0"/>
              </a:spcAft>
              <a:buSzPts val="1100"/>
              <a:buChar char="●"/>
            </a:pPr>
            <a:r>
              <a:rPr lang="en" sz="1100"/>
              <a:t>Andrew</a:t>
            </a:r>
            <a:endParaRPr sz="1100"/>
          </a:p>
          <a:p>
            <a:pPr indent="-298450" lvl="1" marL="914400" rtl="0" algn="l">
              <a:spcBef>
                <a:spcPts val="0"/>
              </a:spcBef>
              <a:spcAft>
                <a:spcPts val="0"/>
              </a:spcAft>
              <a:buSzPts val="1100"/>
              <a:buChar char="○"/>
            </a:pPr>
            <a:r>
              <a:rPr lang="en"/>
              <a:t>Integration with Firebase Auth UI</a:t>
            </a:r>
            <a:endParaRPr/>
          </a:p>
          <a:p>
            <a:pPr indent="-298450" lvl="1" marL="914400" rtl="0" algn="l">
              <a:spcBef>
                <a:spcPts val="0"/>
              </a:spcBef>
              <a:spcAft>
                <a:spcPts val="0"/>
              </a:spcAft>
              <a:buSzPts val="1100"/>
              <a:buChar char="○"/>
            </a:pPr>
            <a:r>
              <a:rPr lang="en"/>
              <a:t>Equalizer and sound transformation algorithm design</a:t>
            </a:r>
            <a:endParaRPr/>
          </a:p>
          <a:p>
            <a:pPr indent="-298450" lvl="0" marL="457200" rtl="0" algn="l">
              <a:spcBef>
                <a:spcPts val="0"/>
              </a:spcBef>
              <a:spcAft>
                <a:spcPts val="0"/>
              </a:spcAft>
              <a:buSzPts val="1100"/>
              <a:buChar char="●"/>
            </a:pPr>
            <a:r>
              <a:rPr lang="en" sz="1100"/>
              <a:t>Paul</a:t>
            </a:r>
            <a:endParaRPr sz="1100"/>
          </a:p>
          <a:p>
            <a:pPr indent="-298450" lvl="1" marL="914400" rtl="0" algn="l">
              <a:spcBef>
                <a:spcPts val="0"/>
              </a:spcBef>
              <a:spcAft>
                <a:spcPts val="0"/>
              </a:spcAft>
              <a:buSzPts val="1100"/>
              <a:buChar char="○"/>
            </a:pPr>
            <a:r>
              <a:rPr lang="en"/>
              <a:t>Sound manipulation with Jtransforms</a:t>
            </a:r>
            <a:endParaRPr/>
          </a:p>
          <a:p>
            <a:pPr indent="-298450" lvl="1" marL="914400" rtl="0" algn="l">
              <a:spcBef>
                <a:spcPts val="0"/>
              </a:spcBef>
              <a:spcAft>
                <a:spcPts val="0"/>
              </a:spcAft>
              <a:buSzPts val="1100"/>
              <a:buChar char="○"/>
            </a:pPr>
            <a:r>
              <a:rPr lang="en"/>
              <a:t>Utilizing the Android Equalizer for change sound</a:t>
            </a:r>
            <a:endParaRPr/>
          </a:p>
          <a:p>
            <a:pPr indent="-298450" lvl="0" marL="457200" rtl="0" algn="l">
              <a:spcBef>
                <a:spcPts val="0"/>
              </a:spcBef>
              <a:spcAft>
                <a:spcPts val="0"/>
              </a:spcAft>
              <a:buSzPts val="1100"/>
              <a:buChar char="●"/>
            </a:pPr>
            <a:r>
              <a:rPr lang="en" sz="1100"/>
              <a:t>John</a:t>
            </a:r>
            <a:endParaRPr sz="1100"/>
          </a:p>
          <a:p>
            <a:pPr indent="-298450" lvl="1" marL="914400" rtl="0" algn="l">
              <a:spcBef>
                <a:spcPts val="0"/>
              </a:spcBef>
              <a:spcAft>
                <a:spcPts val="0"/>
              </a:spcAft>
              <a:buSzPts val="1100"/>
              <a:buChar char="○"/>
            </a:pPr>
            <a:r>
              <a:rPr lang="en"/>
              <a:t>Testing on Systems’</a:t>
            </a:r>
            <a:endParaRPr/>
          </a:p>
          <a:p>
            <a:pPr indent="-298450" lvl="1" marL="914400" rtl="0" algn="l">
              <a:spcBef>
                <a:spcPts val="0"/>
              </a:spcBef>
              <a:spcAft>
                <a:spcPts val="0"/>
              </a:spcAft>
              <a:buSzPts val="1100"/>
              <a:buChar char="○"/>
            </a:pPr>
            <a:r>
              <a:rPr lang="en"/>
              <a:t>Assisted with implementation of WiFi Direct</a:t>
            </a:r>
            <a:endParaRPr/>
          </a:p>
          <a:p>
            <a:pPr indent="-298450" lvl="0" marL="457200" rtl="0" algn="l">
              <a:spcBef>
                <a:spcPts val="0"/>
              </a:spcBef>
              <a:spcAft>
                <a:spcPts val="0"/>
              </a:spcAft>
              <a:buSzPts val="1100"/>
              <a:buChar char="●"/>
            </a:pPr>
            <a:r>
              <a:rPr lang="en" sz="1100"/>
              <a:t>Gabe</a:t>
            </a:r>
            <a:endParaRPr sz="1100"/>
          </a:p>
          <a:p>
            <a:pPr indent="-298450" lvl="1" marL="914400" rtl="0" algn="l">
              <a:spcBef>
                <a:spcPts val="0"/>
              </a:spcBef>
              <a:spcAft>
                <a:spcPts val="0"/>
              </a:spcAft>
              <a:buSzPts val="1100"/>
              <a:buChar char="○"/>
            </a:pPr>
            <a:r>
              <a:rPr lang="en"/>
              <a:t>Integration with Firebase Firestore</a:t>
            </a:r>
            <a:endParaRPr/>
          </a:p>
          <a:p>
            <a:pPr indent="-298450" lvl="1" marL="914400" rtl="0" algn="l">
              <a:spcBef>
                <a:spcPts val="0"/>
              </a:spcBef>
              <a:spcAft>
                <a:spcPts val="0"/>
              </a:spcAft>
              <a:buSzPts val="1100"/>
              <a:buChar char="○"/>
            </a:pPr>
            <a:r>
              <a:rPr lang="en"/>
              <a:t>Real time database implementation for overall storage of app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prospects - Jessie</a:t>
            </a:r>
            <a:endParaRPr/>
          </a:p>
        </p:txBody>
      </p:sp>
      <p:sp>
        <p:nvSpPr>
          <p:cNvPr id="394" name="Google Shape;394;p31"/>
          <p:cNvSpPr txBox="1"/>
          <p:nvPr>
            <p:ph idx="1" type="body"/>
          </p:nvPr>
        </p:nvSpPr>
        <p:spPr>
          <a:xfrm>
            <a:off x="1240200" y="1759575"/>
            <a:ext cx="7030500" cy="2786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Integration of different project parts more effectively</a:t>
            </a:r>
            <a:endParaRPr sz="1400"/>
          </a:p>
          <a:p>
            <a:pPr indent="-317500" lvl="0" marL="457200" rtl="0" algn="l">
              <a:spcBef>
                <a:spcPts val="0"/>
              </a:spcBef>
              <a:spcAft>
                <a:spcPts val="0"/>
              </a:spcAft>
              <a:buSzPts val="1400"/>
              <a:buChar char="●"/>
            </a:pPr>
            <a:r>
              <a:rPr lang="en" sz="1400"/>
              <a:t>WiFi Direct redesign expansion</a:t>
            </a:r>
            <a:endParaRPr sz="1400"/>
          </a:p>
          <a:p>
            <a:pPr indent="-317500" lvl="0" marL="457200" rtl="0" algn="l">
              <a:spcBef>
                <a:spcPts val="0"/>
              </a:spcBef>
              <a:spcAft>
                <a:spcPts val="0"/>
              </a:spcAft>
              <a:buSzPts val="1400"/>
              <a:buChar char="●"/>
            </a:pPr>
            <a:r>
              <a:rPr lang="en" sz="1400"/>
              <a:t>Determining better ways to transform sound</a:t>
            </a:r>
            <a:endParaRPr sz="1400"/>
          </a:p>
          <a:p>
            <a:pPr indent="-317500" lvl="1" marL="914400" rtl="0" algn="l">
              <a:spcBef>
                <a:spcPts val="0"/>
              </a:spcBef>
              <a:spcAft>
                <a:spcPts val="0"/>
              </a:spcAft>
              <a:buSzPts val="1400"/>
              <a:buChar char="○"/>
            </a:pPr>
            <a:r>
              <a:rPr lang="en" sz="1400"/>
              <a:t>Efficiency</a:t>
            </a:r>
            <a:endParaRPr sz="1400"/>
          </a:p>
          <a:p>
            <a:pPr indent="-317500" lvl="2" marL="1371600" rtl="0" algn="l">
              <a:spcBef>
                <a:spcPts val="0"/>
              </a:spcBef>
              <a:spcAft>
                <a:spcPts val="0"/>
              </a:spcAft>
              <a:buSzPts val="1400"/>
              <a:buChar char="■"/>
            </a:pPr>
            <a:r>
              <a:rPr lang="en" sz="1400"/>
              <a:t>Algorithms that use less data to transform sound, “Sparse” fft</a:t>
            </a:r>
            <a:endParaRPr sz="1400"/>
          </a:p>
          <a:p>
            <a:pPr indent="-317500" lvl="1" marL="914400" rtl="0" algn="l">
              <a:spcBef>
                <a:spcPts val="0"/>
              </a:spcBef>
              <a:spcAft>
                <a:spcPts val="0"/>
              </a:spcAft>
              <a:buSzPts val="1400"/>
              <a:buChar char="○"/>
            </a:pPr>
            <a:r>
              <a:rPr lang="en" sz="1400"/>
              <a:t>Fidelity</a:t>
            </a:r>
            <a:endParaRPr sz="1400"/>
          </a:p>
          <a:p>
            <a:pPr indent="-317500" lvl="2" marL="1371600" rtl="0" algn="l">
              <a:spcBef>
                <a:spcPts val="0"/>
              </a:spcBef>
              <a:spcAft>
                <a:spcPts val="0"/>
              </a:spcAft>
              <a:buSzPts val="1400"/>
              <a:buChar char="■"/>
            </a:pPr>
            <a:r>
              <a:rPr lang="en" sz="1400"/>
              <a:t>Algorithms that separate noise from signal more effectively</a:t>
            </a:r>
            <a:endParaRPr sz="1400"/>
          </a:p>
          <a:p>
            <a:pPr indent="-317500" lvl="0" marL="457200" rtl="0" algn="l">
              <a:spcBef>
                <a:spcPts val="0"/>
              </a:spcBef>
              <a:spcAft>
                <a:spcPts val="0"/>
              </a:spcAft>
              <a:buSzPts val="1400"/>
              <a:buChar char="●"/>
            </a:pPr>
            <a:r>
              <a:rPr lang="en" sz="1400"/>
              <a:t>Redesign of equalizer to not be dependent on hardware implementation</a:t>
            </a:r>
            <a:endParaRPr sz="1400"/>
          </a:p>
          <a:p>
            <a:pPr indent="-317500" lvl="0" marL="457200" rtl="0" algn="l">
              <a:spcBef>
                <a:spcPts val="0"/>
              </a:spcBef>
              <a:spcAft>
                <a:spcPts val="0"/>
              </a:spcAft>
              <a:buSzPts val="1400"/>
              <a:buChar char="●"/>
            </a:pPr>
            <a:r>
              <a:rPr lang="en" sz="1400"/>
              <a:t>Reach original milestones</a:t>
            </a:r>
            <a:endParaRPr sz="1400"/>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 Jessie </a:t>
            </a:r>
            <a:endParaRPr/>
          </a:p>
        </p:txBody>
      </p:sp>
      <p:sp>
        <p:nvSpPr>
          <p:cNvPr id="286" name="Google Shape;286;p14"/>
          <p:cNvSpPr txBox="1"/>
          <p:nvPr>
            <p:ph idx="1" type="body"/>
          </p:nvPr>
        </p:nvSpPr>
        <p:spPr>
          <a:xfrm>
            <a:off x="1303800" y="1597875"/>
            <a:ext cx="7030500" cy="311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project is an Android Studio application written in Java with an MVC project structure</a:t>
            </a:r>
            <a:endParaRPr sz="1400"/>
          </a:p>
          <a:p>
            <a:pPr indent="-317500" lvl="0" marL="457200" rtl="0" algn="l">
              <a:spcBef>
                <a:spcPts val="0"/>
              </a:spcBef>
              <a:spcAft>
                <a:spcPts val="0"/>
              </a:spcAft>
              <a:buSzPts val="1400"/>
              <a:buChar char="●"/>
            </a:pPr>
            <a:r>
              <a:rPr lang="en" sz="1400"/>
              <a:t>The primary goal of the application is to </a:t>
            </a:r>
            <a:r>
              <a:rPr lang="en" sz="1400"/>
              <a:t>assist the hearing impaired at low cost</a:t>
            </a:r>
            <a:endParaRPr sz="1400"/>
          </a:p>
          <a:p>
            <a:pPr indent="-317500" lvl="0" marL="457200" rtl="0" algn="l">
              <a:spcBef>
                <a:spcPts val="0"/>
              </a:spcBef>
              <a:spcAft>
                <a:spcPts val="0"/>
              </a:spcAft>
              <a:buSzPts val="1400"/>
              <a:buChar char="●"/>
            </a:pPr>
            <a:r>
              <a:rPr lang="en" sz="1400"/>
              <a:t>The requirements to run the application at the most basic level include just an Android device, an earpiece, and a microphone (a pair of earbuds has both)</a:t>
            </a:r>
            <a:endParaRPr sz="1400"/>
          </a:p>
          <a:p>
            <a:pPr indent="-317500" lvl="0" marL="457200" rtl="0" algn="l">
              <a:spcBef>
                <a:spcPts val="0"/>
              </a:spcBef>
              <a:spcAft>
                <a:spcPts val="0"/>
              </a:spcAft>
              <a:buSzPts val="1400"/>
              <a:buChar char="●"/>
            </a:pPr>
            <a:r>
              <a:rPr lang="en" sz="1400"/>
              <a:t>The application takes in a raw sound input from a microphone, and outputs a modified sound intended to tailor to an individual with some level of difficulty hearing, whether that be related to volume or some other quality related to the sound such as frequency or pitch</a:t>
            </a:r>
            <a:endParaRPr sz="1400"/>
          </a:p>
          <a:p>
            <a:pPr indent="-317500" lvl="0" marL="457200" rtl="0" algn="l">
              <a:spcBef>
                <a:spcPts val="0"/>
              </a:spcBef>
              <a:spcAft>
                <a:spcPts val="0"/>
              </a:spcAft>
              <a:buSzPts val="1400"/>
              <a:buChar char="●"/>
            </a:pPr>
            <a:r>
              <a:rPr lang="en" sz="1400"/>
              <a:t>Includes </a:t>
            </a:r>
            <a:r>
              <a:rPr lang="en" sz="1400"/>
              <a:t>Wi-Fi Direct connections</a:t>
            </a:r>
            <a:r>
              <a:rPr lang="en" sz="1400"/>
              <a:t> for transferring sound data between two devices; also includes cloud functionality to save personal settings as well as conversations</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a:p>
            <a:pPr indent="0" lvl="0" marL="0" rtl="0" algn="l">
              <a:spcBef>
                <a:spcPts val="0"/>
              </a:spcBef>
              <a:spcAft>
                <a:spcPts val="0"/>
              </a:spcAft>
              <a:buNone/>
            </a:pPr>
            <a:r>
              <a:t/>
            </a:r>
            <a:endParaRPr b="0" sz="1300"/>
          </a:p>
        </p:txBody>
      </p:sp>
      <p:sp>
        <p:nvSpPr>
          <p:cNvPr id="400" name="Google Shape;400;p3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 - Paul</a:t>
            </a:r>
            <a:endParaRPr/>
          </a:p>
        </p:txBody>
      </p:sp>
      <p:sp>
        <p:nvSpPr>
          <p:cNvPr id="292" name="Google Shape;292;p15"/>
          <p:cNvSpPr txBox="1"/>
          <p:nvPr>
            <p:ph idx="1" type="body"/>
          </p:nvPr>
        </p:nvSpPr>
        <p:spPr>
          <a:xfrm>
            <a:off x="1303800" y="1263250"/>
            <a:ext cx="7030500" cy="3654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Those with hearing impairments may </a:t>
            </a:r>
            <a:r>
              <a:rPr lang="en" sz="1400"/>
              <a:t>struggle</a:t>
            </a:r>
            <a:r>
              <a:rPr lang="en" sz="1400"/>
              <a:t> to feel included in group settings</a:t>
            </a:r>
            <a:endParaRPr sz="1400"/>
          </a:p>
          <a:p>
            <a:pPr indent="-317500" lvl="0" marL="457200" rtl="0" algn="l">
              <a:spcBef>
                <a:spcPts val="0"/>
              </a:spcBef>
              <a:spcAft>
                <a:spcPts val="0"/>
              </a:spcAft>
              <a:buSzPts val="1400"/>
              <a:buChar char="●"/>
            </a:pPr>
            <a:r>
              <a:rPr lang="en" sz="1400"/>
              <a:t>Hearing aids are typically very expensive - ranging from one to four thousand dollars</a:t>
            </a:r>
            <a:endParaRPr sz="1400"/>
          </a:p>
          <a:p>
            <a:pPr indent="-317500" lvl="0" marL="457200" rtl="0" algn="l">
              <a:spcBef>
                <a:spcPts val="0"/>
              </a:spcBef>
              <a:spcAft>
                <a:spcPts val="0"/>
              </a:spcAft>
              <a:buSzPts val="1400"/>
              <a:buChar char="●"/>
            </a:pPr>
            <a:r>
              <a:rPr lang="en" sz="1400"/>
              <a:t>Smartphones are commonplace now, almost everyone in the developed world </a:t>
            </a:r>
            <a:r>
              <a:rPr lang="en" sz="1400"/>
              <a:t>owns</a:t>
            </a:r>
            <a:r>
              <a:rPr lang="en" sz="1400"/>
              <a:t> one</a:t>
            </a:r>
            <a:endParaRPr sz="1400"/>
          </a:p>
          <a:p>
            <a:pPr indent="-317500" lvl="0" marL="457200" rtl="0" algn="l">
              <a:spcBef>
                <a:spcPts val="0"/>
              </a:spcBef>
              <a:spcAft>
                <a:spcPts val="0"/>
              </a:spcAft>
              <a:buSzPts val="1400"/>
              <a:buChar char="●"/>
            </a:pPr>
            <a:r>
              <a:rPr lang="en" sz="1400"/>
              <a:t>Is it possible to extend these already owned consumer devices to allow for the enhancement of hearing to the hearing impaired?</a:t>
            </a:r>
            <a:endParaRPr sz="1400"/>
          </a:p>
          <a:p>
            <a:pPr indent="-317500" lvl="1" marL="914400" rtl="0" algn="l">
              <a:spcBef>
                <a:spcPts val="0"/>
              </a:spcBef>
              <a:spcAft>
                <a:spcPts val="0"/>
              </a:spcAft>
              <a:buSzPts val="1400"/>
              <a:buChar char="○"/>
            </a:pPr>
            <a:r>
              <a:rPr lang="en" sz="1400"/>
              <a:t>Based on our research into available resources and current challenges, our team </a:t>
            </a:r>
            <a:r>
              <a:rPr lang="en" sz="1400"/>
              <a:t>believes</a:t>
            </a:r>
            <a:r>
              <a:rPr lang="en" sz="1400"/>
              <a:t> that yes, it is very possible.</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 - Jessie</a:t>
            </a:r>
            <a:endParaRPr/>
          </a:p>
        </p:txBody>
      </p:sp>
      <p:sp>
        <p:nvSpPr>
          <p:cNvPr id="298" name="Google Shape;298;p16"/>
          <p:cNvSpPr txBox="1"/>
          <p:nvPr>
            <p:ph idx="1" type="body"/>
          </p:nvPr>
        </p:nvSpPr>
        <p:spPr>
          <a:xfrm>
            <a:off x="432675" y="1298050"/>
            <a:ext cx="3417300" cy="347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user initiates a “Session” or “Conversation” that can support themselves and another user connected to them</a:t>
            </a:r>
            <a:endParaRPr sz="1400"/>
          </a:p>
          <a:p>
            <a:pPr indent="-317500" lvl="0" marL="457200" rtl="0" algn="l">
              <a:spcBef>
                <a:spcPts val="0"/>
              </a:spcBef>
              <a:spcAft>
                <a:spcPts val="0"/>
              </a:spcAft>
              <a:buSzPts val="1400"/>
              <a:buChar char="●"/>
            </a:pPr>
            <a:r>
              <a:rPr lang="en" sz="1400"/>
              <a:t>The user’s phone will transform and operate upon the data prior to sending a final sound output back to the user</a:t>
            </a:r>
            <a:endParaRPr sz="1400"/>
          </a:p>
          <a:p>
            <a:pPr indent="-317500" lvl="0" marL="457200" rtl="0" algn="l">
              <a:spcBef>
                <a:spcPts val="0"/>
              </a:spcBef>
              <a:spcAft>
                <a:spcPts val="0"/>
              </a:spcAft>
              <a:buSzPts val="1400"/>
              <a:buChar char="●"/>
            </a:pPr>
            <a:r>
              <a:rPr lang="en" sz="1400"/>
              <a:t>A potential coworker (or some other form of conversational partner) will send their sound to the host for the host phone to perform FFT on</a:t>
            </a:r>
            <a:endParaRPr sz="1400"/>
          </a:p>
        </p:txBody>
      </p:sp>
      <p:pic>
        <p:nvPicPr>
          <p:cNvPr id="299" name="Google Shape;299;p16"/>
          <p:cNvPicPr preferRelativeResize="0"/>
          <p:nvPr/>
        </p:nvPicPr>
        <p:blipFill>
          <a:blip r:embed="rId3">
            <a:alphaModFix/>
          </a:blip>
          <a:stretch>
            <a:fillRect/>
          </a:stretch>
        </p:blipFill>
        <p:spPr>
          <a:xfrm>
            <a:off x="3974950" y="1597875"/>
            <a:ext cx="4989225" cy="29901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 - Paul</a:t>
            </a:r>
            <a:endParaRPr/>
          </a:p>
        </p:txBody>
      </p:sp>
      <p:sp>
        <p:nvSpPr>
          <p:cNvPr id="305" name="Google Shape;305;p17"/>
          <p:cNvSpPr txBox="1"/>
          <p:nvPr>
            <p:ph idx="1" type="body"/>
          </p:nvPr>
        </p:nvSpPr>
        <p:spPr>
          <a:xfrm>
            <a:off x="1089175" y="1538600"/>
            <a:ext cx="7030500" cy="25416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1000"/>
              </a:spcBef>
              <a:spcAft>
                <a:spcPts val="0"/>
              </a:spcAft>
              <a:buClr>
                <a:srgbClr val="202729"/>
              </a:buClr>
              <a:buSzPts val="1400"/>
              <a:buFont typeface="Nunito"/>
              <a:buChar char="●"/>
            </a:pPr>
            <a:r>
              <a:rPr lang="en" sz="1400">
                <a:solidFill>
                  <a:srgbClr val="202729"/>
                </a:solidFill>
              </a:rPr>
              <a:t>Must function on Android Devices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Users should be able to set-up rooms that others can connect to</a:t>
            </a:r>
            <a:endParaRPr sz="1400">
              <a:solidFill>
                <a:srgbClr val="202729"/>
              </a:solidFill>
            </a:endParaRPr>
          </a:p>
          <a:p>
            <a:pPr indent="-317500" lvl="0" marL="457200" rtl="0" algn="l">
              <a:spcBef>
                <a:spcPts val="0"/>
              </a:spcBef>
              <a:spcAft>
                <a:spcPts val="0"/>
              </a:spcAft>
              <a:buClr>
                <a:srgbClr val="202729"/>
              </a:buClr>
              <a:buSzPts val="1400"/>
              <a:buFont typeface="Proxima Nova"/>
              <a:buChar char="●"/>
            </a:pPr>
            <a:r>
              <a:rPr lang="en" sz="1400">
                <a:solidFill>
                  <a:srgbClr val="202729"/>
                </a:solidFill>
              </a:rPr>
              <a:t>Session must be secured so that only desired members can join </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Users should be able to adjust the volume of other group members’ volume individually</a:t>
            </a:r>
            <a:endParaRPr sz="1400">
              <a:solidFill>
                <a:srgbClr val="202729"/>
              </a:solidFill>
            </a:endParaRPr>
          </a:p>
          <a:p>
            <a:pPr indent="-317500" lvl="0" marL="457200" rtl="0" algn="l">
              <a:spcBef>
                <a:spcPts val="0"/>
              </a:spcBef>
              <a:spcAft>
                <a:spcPts val="0"/>
              </a:spcAft>
              <a:buClr>
                <a:srgbClr val="202729"/>
              </a:buClr>
              <a:buSzPts val="1400"/>
              <a:buFont typeface="Nunito"/>
              <a:buChar char="●"/>
            </a:pPr>
            <a:r>
              <a:rPr lang="en" sz="1400">
                <a:solidFill>
                  <a:srgbClr val="202729"/>
                </a:solidFill>
              </a:rPr>
              <a:t>Users should be able to manipulate incoming frequencies based on their own hearing needs</a:t>
            </a:r>
            <a:endParaRPr sz="1400">
              <a:solidFill>
                <a:srgbClr val="202729"/>
              </a:solidFill>
            </a:endParaRPr>
          </a:p>
          <a:p>
            <a:pPr indent="0" lvl="0" marL="457200" rtl="0" algn="l">
              <a:spcBef>
                <a:spcPts val="1200"/>
              </a:spcBef>
              <a:spcAft>
                <a:spcPts val="0"/>
              </a:spcAft>
              <a:buNone/>
            </a:pPr>
            <a:r>
              <a:t/>
            </a:r>
            <a:endParaRPr sz="1400">
              <a:solidFill>
                <a:srgbClr val="202729"/>
              </a:solidFill>
            </a:endParaRPr>
          </a:p>
          <a:p>
            <a:pPr indent="0" lvl="0" marL="457200" rtl="0" algn="l">
              <a:spcBef>
                <a:spcPts val="1200"/>
              </a:spcBef>
              <a:spcAft>
                <a:spcPts val="0"/>
              </a:spcAft>
              <a:buNone/>
            </a:pPr>
            <a:r>
              <a:rPr lang="en" sz="1400">
                <a:solidFill>
                  <a:srgbClr val="202729"/>
                </a:solidFill>
              </a:rPr>
              <a:t>       </a:t>
            </a:r>
            <a:endParaRPr sz="1400">
              <a:solidFill>
                <a:srgbClr val="202729"/>
              </a:solidFill>
            </a:endParaRPr>
          </a:p>
          <a:p>
            <a:pPr indent="0" lvl="0" marL="457200" rtl="0" algn="l">
              <a:spcBef>
                <a:spcPts val="1200"/>
              </a:spcBef>
              <a:spcAft>
                <a:spcPts val="1200"/>
              </a:spcAft>
              <a:buNone/>
            </a:pPr>
            <a:r>
              <a:t/>
            </a:r>
            <a:endParaRPr sz="1400">
              <a:solidFill>
                <a:srgbClr val="20272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Constraints - Paul</a:t>
            </a:r>
            <a:endParaRPr/>
          </a:p>
        </p:txBody>
      </p:sp>
      <p:sp>
        <p:nvSpPr>
          <p:cNvPr id="311" name="Google Shape;311;p18"/>
          <p:cNvSpPr txBox="1"/>
          <p:nvPr>
            <p:ph idx="1" type="body"/>
          </p:nvPr>
        </p:nvSpPr>
        <p:spPr>
          <a:xfrm>
            <a:off x="1056750" y="1464550"/>
            <a:ext cx="7030500" cy="28377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1000"/>
              </a:spcBef>
              <a:spcAft>
                <a:spcPts val="0"/>
              </a:spcAft>
              <a:buClr>
                <a:srgbClr val="202729"/>
              </a:buClr>
              <a:buSzPts val="1400"/>
              <a:buFont typeface="Nunito"/>
              <a:buChar char="●"/>
            </a:pPr>
            <a:r>
              <a:rPr lang="en" sz="1400">
                <a:solidFill>
                  <a:srgbClr val="202729"/>
                </a:solidFill>
              </a:rPr>
              <a:t>Project will be completed by May 2020</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The system operates on Android</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The system uses compatible headphones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The code utilizes Java heavily</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The connection between two or more phones can handle normal conversational distances</a:t>
            </a:r>
            <a:endParaRPr sz="1400">
              <a:solidFill>
                <a:srgbClr val="20272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Risks and Mitigations - Paul </a:t>
            </a:r>
            <a:endParaRPr/>
          </a:p>
        </p:txBody>
      </p:sp>
      <p:sp>
        <p:nvSpPr>
          <p:cNvPr id="317" name="Google Shape;317;p19"/>
          <p:cNvSpPr txBox="1"/>
          <p:nvPr>
            <p:ph idx="1" type="body"/>
          </p:nvPr>
        </p:nvSpPr>
        <p:spPr>
          <a:xfrm>
            <a:off x="1303800" y="1458975"/>
            <a:ext cx="7030500" cy="31050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400">
                <a:solidFill>
                  <a:srgbClr val="202729"/>
                </a:solidFill>
              </a:rPr>
              <a:t>Risks:</a:t>
            </a:r>
            <a:endParaRPr sz="1400">
              <a:solidFill>
                <a:srgbClr val="202729"/>
              </a:solidFill>
            </a:endParaRPr>
          </a:p>
          <a:p>
            <a:pPr indent="-317500" lvl="0" marL="457200" rtl="0" algn="l">
              <a:lnSpc>
                <a:spcPct val="90000"/>
              </a:lnSpc>
              <a:spcBef>
                <a:spcPts val="1000"/>
              </a:spcBef>
              <a:spcAft>
                <a:spcPts val="0"/>
              </a:spcAft>
              <a:buClr>
                <a:srgbClr val="202729"/>
              </a:buClr>
              <a:buSzPts val="1400"/>
              <a:buFont typeface="Nunito"/>
              <a:buChar char="●"/>
            </a:pPr>
            <a:r>
              <a:rPr lang="en" sz="1400">
                <a:solidFill>
                  <a:srgbClr val="202729"/>
                </a:solidFill>
              </a:rPr>
              <a:t>Mixed </a:t>
            </a:r>
            <a:r>
              <a:rPr lang="en" sz="1400">
                <a:solidFill>
                  <a:srgbClr val="202729"/>
                </a:solidFill>
              </a:rPr>
              <a:t>experience with Android studio across team members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None of our team has worked with sound processing before</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Wifi Direct is being used which is less common and has fewer resources compared to Bluetooth </a:t>
            </a:r>
            <a:endParaRPr sz="1400">
              <a:solidFill>
                <a:srgbClr val="202729"/>
              </a:solidFill>
            </a:endParaRPr>
          </a:p>
          <a:p>
            <a:pPr indent="0" lvl="0" marL="0" rtl="0" algn="l">
              <a:lnSpc>
                <a:spcPct val="90000"/>
              </a:lnSpc>
              <a:spcBef>
                <a:spcPts val="1000"/>
              </a:spcBef>
              <a:spcAft>
                <a:spcPts val="0"/>
              </a:spcAft>
              <a:buNone/>
            </a:pPr>
            <a:r>
              <a:rPr lang="en" sz="1400">
                <a:solidFill>
                  <a:srgbClr val="202729"/>
                </a:solidFill>
              </a:rPr>
              <a:t>Mitigations</a:t>
            </a:r>
            <a:endParaRPr sz="1400">
              <a:solidFill>
                <a:srgbClr val="202729"/>
              </a:solidFill>
            </a:endParaRPr>
          </a:p>
          <a:p>
            <a:pPr indent="-317500" lvl="0" marL="457200" rtl="0" algn="l">
              <a:lnSpc>
                <a:spcPct val="90000"/>
              </a:lnSpc>
              <a:spcBef>
                <a:spcPts val="1000"/>
              </a:spcBef>
              <a:spcAft>
                <a:spcPts val="0"/>
              </a:spcAft>
              <a:buClr>
                <a:srgbClr val="202729"/>
              </a:buClr>
              <a:buSzPts val="1400"/>
              <a:buFont typeface="Nunito"/>
              <a:buChar char="●"/>
            </a:pPr>
            <a:r>
              <a:rPr lang="en" sz="1400">
                <a:solidFill>
                  <a:srgbClr val="202729"/>
                </a:solidFill>
              </a:rPr>
              <a:t>We used spikes to quickly research and learn new topics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Proxima Nova"/>
              <a:buChar char="●"/>
            </a:pPr>
            <a:r>
              <a:rPr lang="en" sz="1400">
                <a:solidFill>
                  <a:srgbClr val="202729"/>
                </a:solidFill>
              </a:rPr>
              <a:t>We prototyped and experimented by using physical the Android emulator as well as physical devices </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Proxima Nova"/>
              <a:buChar char="●"/>
            </a:pPr>
            <a:r>
              <a:rPr lang="en" sz="1400">
                <a:solidFill>
                  <a:srgbClr val="202729"/>
                </a:solidFill>
              </a:rPr>
              <a:t>Utilizing prebuilt libraries when possible</a:t>
            </a:r>
            <a:endParaRPr sz="1400">
              <a:solidFill>
                <a:srgbClr val="202729"/>
              </a:solidFill>
            </a:endParaRPr>
          </a:p>
          <a:p>
            <a:pPr indent="0" lvl="0" marL="0" rtl="0" algn="l">
              <a:lnSpc>
                <a:spcPct val="90000"/>
              </a:lnSpc>
              <a:spcBef>
                <a:spcPts val="1000"/>
              </a:spcBef>
              <a:spcAft>
                <a:spcPts val="0"/>
              </a:spcAft>
              <a:buNone/>
            </a:pPr>
            <a:r>
              <a:rPr lang="en" sz="1400">
                <a:solidFill>
                  <a:srgbClr val="202729"/>
                </a:solidFill>
              </a:rPr>
              <a:t> </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Cost Estimate - John</a:t>
            </a:r>
            <a:endParaRPr/>
          </a:p>
        </p:txBody>
      </p:sp>
      <p:sp>
        <p:nvSpPr>
          <p:cNvPr id="323" name="Google Shape;323;p2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1000"/>
              </a:spcBef>
              <a:spcAft>
                <a:spcPts val="0"/>
              </a:spcAft>
              <a:buClr>
                <a:srgbClr val="202729"/>
              </a:buClr>
              <a:buSzPts val="1400"/>
              <a:buFont typeface="Nunito"/>
              <a:buChar char="●"/>
            </a:pPr>
            <a:r>
              <a:rPr lang="en" sz="1400">
                <a:solidFill>
                  <a:srgbClr val="202729"/>
                </a:solidFill>
              </a:rPr>
              <a:t>Resources needed include PCs with capability of running and compiling Java through Android Studio and Android devices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Proxima Nova"/>
              <a:buChar char="●"/>
            </a:pPr>
            <a:r>
              <a:rPr lang="en" sz="1400">
                <a:solidFill>
                  <a:srgbClr val="202729"/>
                </a:solidFill>
              </a:rPr>
              <a:t>Individuals working on Wi-Fi connectivity require two android devices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Nunito"/>
              <a:buChar char="●"/>
            </a:pPr>
            <a:r>
              <a:rPr lang="en" sz="1400">
                <a:solidFill>
                  <a:srgbClr val="202729"/>
                </a:solidFill>
              </a:rPr>
              <a:t>No monetary cost to the team, unowned devices provided by campus</a:t>
            </a:r>
            <a:endParaRPr sz="1400">
              <a:solidFill>
                <a:srgbClr val="202729"/>
              </a:solidFill>
            </a:endParaRPr>
          </a:p>
          <a:p>
            <a:pPr indent="-317500" lvl="0" marL="457200" rtl="0" algn="l">
              <a:lnSpc>
                <a:spcPct val="90000"/>
              </a:lnSpc>
              <a:spcBef>
                <a:spcPts val="0"/>
              </a:spcBef>
              <a:spcAft>
                <a:spcPts val="0"/>
              </a:spcAft>
              <a:buClr>
                <a:srgbClr val="202729"/>
              </a:buClr>
              <a:buSzPts val="1400"/>
              <a:buFont typeface="Proxima Nova"/>
              <a:buChar char="●"/>
            </a:pPr>
            <a:r>
              <a:rPr lang="en" sz="1400">
                <a:solidFill>
                  <a:srgbClr val="202729"/>
                </a:solidFill>
              </a:rPr>
              <a:t>Team includes members who already own a number of android devices</a:t>
            </a:r>
            <a:endParaRPr sz="1400">
              <a:solidFill>
                <a:srgbClr val="20272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Weekly Schedule - Andrew</a:t>
            </a:r>
            <a:endParaRPr/>
          </a:p>
        </p:txBody>
      </p:sp>
      <p:sp>
        <p:nvSpPr>
          <p:cNvPr id="329" name="Google Shape;329;p2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Consistent weekly meetings with our client to discuss progress and difficulties experienced the previous week.</a:t>
            </a:r>
            <a:endParaRPr/>
          </a:p>
          <a:p>
            <a:pPr indent="-311150" lvl="0" marL="457200" rtl="0" algn="l">
              <a:spcBef>
                <a:spcPts val="0"/>
              </a:spcBef>
              <a:spcAft>
                <a:spcPts val="0"/>
              </a:spcAft>
              <a:buSzPts val="1300"/>
              <a:buChar char="●"/>
            </a:pPr>
            <a:r>
              <a:rPr lang="en"/>
              <a:t>Weekly coding sessions where the group would assemble to work together on code within the same room.</a:t>
            </a:r>
            <a:endParaRPr/>
          </a:p>
          <a:p>
            <a:pPr indent="-311150" lvl="0" marL="457200" rtl="0" algn="l">
              <a:spcBef>
                <a:spcPts val="0"/>
              </a:spcBef>
              <a:spcAft>
                <a:spcPts val="0"/>
              </a:spcAft>
              <a:buSzPts val="1300"/>
              <a:buChar char="●"/>
            </a:pPr>
            <a:r>
              <a:rPr lang="en"/>
              <a:t>The normal schedule would also include time to complete the biweekly reports every other week.</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